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6" r:id="rId2"/>
    <p:sldId id="261" r:id="rId3"/>
    <p:sldId id="262" r:id="rId4"/>
    <p:sldId id="260" r:id="rId5"/>
    <p:sldId id="264" r:id="rId6"/>
    <p:sldId id="265" r:id="rId7"/>
    <p:sldId id="288" r:id="rId8"/>
    <p:sldId id="289" r:id="rId9"/>
    <p:sldId id="272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68" autoAdjust="0"/>
    <p:restoredTop sz="85736" autoAdjust="0"/>
  </p:normalViewPr>
  <p:slideViewPr>
    <p:cSldViewPr snapToGrid="0">
      <p:cViewPr varScale="1">
        <p:scale>
          <a:sx n="98" d="100"/>
          <a:sy n="98" d="100"/>
        </p:scale>
        <p:origin x="344" y="184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4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9/8/20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1397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053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480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274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507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318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9089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8560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36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45000" y="194807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D47D5-16A1-40D1-96F9-393B255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06" y="3714027"/>
            <a:ext cx="5354016" cy="1663925"/>
          </a:xfrm>
        </p:spPr>
        <p:txBody>
          <a:bodyPr/>
          <a:lstStyle/>
          <a:p>
            <a:r>
              <a:rPr lang="en-US" sz="5400" dirty="0"/>
              <a:t>the cheapest flight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898" y="5549403"/>
            <a:ext cx="5167824" cy="884041"/>
          </a:xfrm>
        </p:spPr>
        <p:txBody>
          <a:bodyPr/>
          <a:lstStyle/>
          <a:p>
            <a:r>
              <a:rPr lang="en-US" sz="3200" dirty="0"/>
              <a:t>Brought to you by Thomas, Kwon, and Smith</a:t>
            </a:r>
            <a:endParaRPr lang="en-US" sz="3200" noProof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85A67E-A75A-47A0-A846-3772FAE1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8E4B4-24A5-4096-A3D1-F762B1F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FF208F-FFDF-40EC-81E0-20313AC11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40607" y="1676783"/>
            <a:ext cx="4829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TKS Solutions</a:t>
            </a:r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Performance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F4D0530-8F08-463A-A616-6F8674223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23767" y="3359020"/>
            <a:ext cx="3367034" cy="247579"/>
          </a:xfrm>
        </p:spPr>
        <p:txBody>
          <a:bodyPr/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Number of Stevens in the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 title="Placeholder Logo">
            <a:extLst>
              <a:ext uri="{FF2B5EF4-FFF2-40B4-BE49-F238E27FC236}">
                <a16:creationId xmlns:a16="http://schemas.microsoft.com/office/drawing/2014/main" id="{EC96513E-DCDA-415F-9EB1-582688BD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547" y="4634914"/>
            <a:ext cx="2127688" cy="646232"/>
          </a:xfrm>
          <a:prstGeom prst="rect">
            <a:avLst/>
          </a:prstGeom>
        </p:spPr>
      </p:pic>
      <p:pic>
        <p:nvPicPr>
          <p:cNvPr id="11" name="Picture 10" title="Placeholder Logo">
            <a:extLst>
              <a:ext uri="{FF2B5EF4-FFF2-40B4-BE49-F238E27FC236}">
                <a16:creationId xmlns:a16="http://schemas.microsoft.com/office/drawing/2014/main" id="{BD681EF7-3DA2-4CA5-AE25-A2B35BC33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60" y="5281146"/>
            <a:ext cx="2127688" cy="646232"/>
          </a:xfrm>
          <a:prstGeom prst="rect">
            <a:avLst/>
          </a:prstGeom>
        </p:spPr>
      </p:pic>
      <p:pic>
        <p:nvPicPr>
          <p:cNvPr id="12" name="Picture 11" title="Placeholder Logo">
            <a:extLst>
              <a:ext uri="{FF2B5EF4-FFF2-40B4-BE49-F238E27FC236}">
                <a16:creationId xmlns:a16="http://schemas.microsoft.com/office/drawing/2014/main" id="{04148509-495D-4F33-8410-C9B4582D5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635" y="2003170"/>
            <a:ext cx="2158171" cy="646232"/>
          </a:xfrm>
          <a:prstGeom prst="rect">
            <a:avLst/>
          </a:prstGeom>
        </p:spPr>
      </p:pic>
      <p:pic>
        <p:nvPicPr>
          <p:cNvPr id="13" name="Picture 12" title="Placeholder Logo">
            <a:extLst>
              <a:ext uri="{FF2B5EF4-FFF2-40B4-BE49-F238E27FC236}">
                <a16:creationId xmlns:a16="http://schemas.microsoft.com/office/drawing/2014/main" id="{C2682884-81CF-4B60-9E35-E2598C937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443" y="4380928"/>
            <a:ext cx="2133785" cy="646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0295" y="746775"/>
            <a:ext cx="312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TKS Solutions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658808" y="432000"/>
            <a:ext cx="2575249" cy="115420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223766" y="4380928"/>
            <a:ext cx="2575249" cy="115420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96095" y="1680054"/>
            <a:ext cx="2575249" cy="115420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27712" y="4070618"/>
            <a:ext cx="2575249" cy="115420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60668" y="5027160"/>
            <a:ext cx="2575249" cy="115420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1" name="Picture Placeholder 40" descr="Downward trend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7180" y="3911500"/>
            <a:ext cx="1620000" cy="500555"/>
          </a:xfrm>
        </p:spPr>
        <p:txBody>
          <a:bodyPr/>
          <a:lstStyle/>
          <a:p>
            <a:r>
              <a:rPr lang="en-US" dirty="0"/>
              <a:t>Transportation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7180" y="4716761"/>
            <a:ext cx="1620000" cy="1366675"/>
          </a:xfrm>
        </p:spPr>
        <p:txBody>
          <a:bodyPr/>
          <a:lstStyle/>
          <a:p>
            <a:r>
              <a:rPr lang="en-US" sz="1600" dirty="0"/>
              <a:t>Being at the right place at the right time. Its not just an old saying..</a:t>
            </a:r>
          </a:p>
        </p:txBody>
      </p:sp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55141" y="3981778"/>
            <a:ext cx="1620000" cy="360000"/>
          </a:xfrm>
        </p:spPr>
        <p:txBody>
          <a:bodyPr/>
          <a:lstStyle/>
          <a:p>
            <a:r>
              <a:rPr lang="en-US" dirty="0"/>
              <a:t>Financial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48038" y="4716761"/>
            <a:ext cx="1620000" cy="1856227"/>
          </a:xfrm>
        </p:spPr>
        <p:txBody>
          <a:bodyPr/>
          <a:lstStyle/>
          <a:p>
            <a:r>
              <a:rPr lang="en-US" sz="1600" dirty="0"/>
              <a:t>It is no secret that flights can be expensive. As a business, traveling expenses can creep up on your financials.</a:t>
            </a:r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85999" y="3860930"/>
            <a:ext cx="1804118" cy="360000"/>
          </a:xfrm>
        </p:spPr>
        <p:txBody>
          <a:bodyPr/>
          <a:lstStyle/>
          <a:p>
            <a:r>
              <a:rPr lang="en-US" dirty="0"/>
              <a:t>Quality/Durability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278896" y="4721916"/>
            <a:ext cx="1620000" cy="1597738"/>
          </a:xfrm>
        </p:spPr>
        <p:txBody>
          <a:bodyPr/>
          <a:lstStyle/>
          <a:p>
            <a:r>
              <a:rPr lang="en-US" sz="1600" dirty="0"/>
              <a:t>Finding a solution that not only works, but will work consistently and is easy to use. </a:t>
            </a:r>
          </a:p>
        </p:txBody>
      </p:sp>
      <p:pic>
        <p:nvPicPr>
          <p:cNvPr id="47" name="Picture Placeholder 46" descr="Tag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16857" y="3911500"/>
            <a:ext cx="1620000" cy="360000"/>
          </a:xfrm>
        </p:spPr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6276" y="4716760"/>
            <a:ext cx="1383478" cy="1970351"/>
          </a:xfrm>
        </p:spPr>
        <p:txBody>
          <a:bodyPr/>
          <a:lstStyle/>
          <a:p>
            <a:r>
              <a:rPr lang="en-US" sz="1600" dirty="0"/>
              <a:t>Competitive prices help you with the goal</a:t>
            </a:r>
            <a:r>
              <a:rPr lang="mr-IN" sz="1600" dirty="0"/>
              <a:t>…</a:t>
            </a:r>
            <a:r>
              <a:rPr lang="en-US" sz="1600" dirty="0"/>
              <a:t>making money. </a:t>
            </a:r>
          </a:p>
        </p:txBody>
      </p:sp>
      <p:pic>
        <p:nvPicPr>
          <p:cNvPr id="49" name="Picture Placeholder 48" descr="Bar chart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7715" y="3911500"/>
            <a:ext cx="1620000" cy="676266"/>
          </a:xfrm>
        </p:spPr>
        <p:txBody>
          <a:bodyPr/>
          <a:lstStyle/>
          <a:p>
            <a:r>
              <a:rPr lang="en-US" dirty="0"/>
              <a:t>Efficiency and Ease-of-Use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7717" y="4716761"/>
            <a:ext cx="1620000" cy="1856227"/>
          </a:xfrm>
        </p:spPr>
        <p:txBody>
          <a:bodyPr/>
          <a:lstStyle/>
          <a:p>
            <a:r>
              <a:rPr lang="en-US" sz="1600" dirty="0"/>
              <a:t>Our program is expertly designed to avoid slowing down your computer, and it is incredibly easy to </a:t>
            </a:r>
            <a:r>
              <a:rPr lang="en-US" sz="1600" dirty="0" err="1"/>
              <a:t>use..just</a:t>
            </a:r>
            <a:r>
              <a:rPr lang="en-US" sz="1600" dirty="0"/>
              <a:t> like riding a bike. </a:t>
            </a:r>
            <a:endParaRPr lang="en-US" sz="1600" noProof="1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Fibre optic wires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Buy our program and follow these steps to success</a:t>
            </a:r>
          </a:p>
          <a:p>
            <a:r>
              <a:rPr lang="en-US" noProof="1"/>
              <a:t>.</a:t>
            </a:r>
          </a:p>
        </p:txBody>
      </p:sp>
      <p:pic>
        <p:nvPicPr>
          <p:cNvPr id="27" name="Picture Placeholder 26" descr="Teacher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85294" y="4004865"/>
            <a:ext cx="2235923" cy="360000"/>
          </a:xfrm>
        </p:spPr>
        <p:txBody>
          <a:bodyPr/>
          <a:lstStyle/>
          <a:p>
            <a:r>
              <a:rPr lang="en-US" sz="2400" dirty="0"/>
              <a:t>Install Program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93256" y="5041402"/>
            <a:ext cx="1620000" cy="1086612"/>
          </a:xfrm>
        </p:spPr>
        <p:txBody>
          <a:bodyPr/>
          <a:lstStyle/>
          <a:p>
            <a:r>
              <a:rPr lang="en-US" sz="1800" dirty="0"/>
              <a:t>Installation is as simple as downloading a python file.</a:t>
            </a:r>
            <a:endParaRPr lang="en-US" sz="1800" noProof="1"/>
          </a:p>
          <a:p>
            <a:endParaRPr lang="en-US" dirty="0"/>
          </a:p>
        </p:txBody>
      </p:sp>
      <p:pic>
        <p:nvPicPr>
          <p:cNvPr id="29" name="Picture Placeholder 28" descr="Lecturer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400" dirty="0"/>
              <a:t>Train User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8896" y="5041401"/>
            <a:ext cx="1620000" cy="1086613"/>
          </a:xfrm>
        </p:spPr>
        <p:txBody>
          <a:bodyPr/>
          <a:lstStyle/>
          <a:p>
            <a:r>
              <a:rPr lang="en-US" sz="1800" dirty="0"/>
              <a:t>Training can be completed in approximately ten minutes</a:t>
            </a:r>
            <a:endParaRPr lang="en-US" sz="1800" noProof="1"/>
          </a:p>
          <a:p>
            <a:endParaRPr lang="en-US" dirty="0"/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400" dirty="0"/>
              <a:t>Savings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832008" y="5041402"/>
            <a:ext cx="1620000" cy="1086612"/>
          </a:xfrm>
        </p:spPr>
        <p:txBody>
          <a:bodyPr/>
          <a:lstStyle/>
          <a:p>
            <a:r>
              <a:rPr lang="en-US" sz="1800" noProof="1"/>
              <a:t>Sleep well at night knowing you are saving money.  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264" y="349499"/>
            <a:ext cx="5609836" cy="63376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noProof="1"/>
              <a:t>Efficiency </a:t>
            </a:r>
          </a:p>
          <a:p>
            <a:r>
              <a:rPr lang="en-US" sz="1600" noProof="1"/>
              <a:t>Our program is technically designed to reduce computing time, keeping your computer running as it should</a:t>
            </a:r>
          </a:p>
          <a:p>
            <a:pPr marL="0" indent="0">
              <a:buNone/>
            </a:pPr>
            <a:r>
              <a:rPr lang="en-US" sz="2400" noProof="1"/>
              <a:t>Ease of Use</a:t>
            </a:r>
          </a:p>
          <a:p>
            <a:r>
              <a:rPr lang="en-US" sz="1600" noProof="1"/>
              <a:t>The user will need very basic knowledge of opening and closing Python and Anaconda files, but will require no coding knowledge</a:t>
            </a:r>
          </a:p>
          <a:p>
            <a:r>
              <a:rPr lang="en-US" sz="1600" noProof="1"/>
              <a:t>Our program can be summarized in just 5 simple steps, as explained later</a:t>
            </a:r>
          </a:p>
          <a:p>
            <a:r>
              <a:rPr lang="en-US" sz="1600" noProof="1"/>
              <a:t>While this knowledge may seem burdensome, it is a tremednous help to the user because</a:t>
            </a:r>
            <a:r>
              <a:rPr lang="mr-IN" sz="1600" noProof="1"/>
              <a:t>…</a:t>
            </a:r>
            <a:endParaRPr lang="en-US" sz="1600" noProof="1"/>
          </a:p>
          <a:p>
            <a:pPr lvl="1"/>
            <a:r>
              <a:rPr lang="en-US" sz="1400" noProof="1"/>
              <a:t>Our program will record and output to the excel file as many trips as the user desires, making for easy comparison of travel options</a:t>
            </a:r>
          </a:p>
          <a:p>
            <a:pPr lvl="1"/>
            <a:r>
              <a:rPr lang="en-US" sz="1400" noProof="1"/>
              <a:t>The user can place the data for the flight fares anywhere in the spreadsheet  as long as it begins in a column A-Z</a:t>
            </a:r>
          </a:p>
          <a:p>
            <a:pPr marL="0" indent="0">
              <a:buNone/>
            </a:pPr>
            <a:r>
              <a:rPr lang="en-US" sz="2400" noProof="1"/>
              <a:t>Durability</a:t>
            </a:r>
          </a:p>
          <a:p>
            <a:r>
              <a:rPr lang="en-US" sz="1600" noProof="1"/>
              <a:t>We claim that no user input error will crash our program as we will demonstrate later</a:t>
            </a:r>
          </a:p>
          <a:p>
            <a:r>
              <a:rPr lang="en-US" sz="1600" noProof="1"/>
              <a:t>If for some reason, the user fails to enter in data correctly, they will be clearly directed by a prompt on the console</a:t>
            </a:r>
          </a:p>
          <a:p>
            <a:endParaRPr lang="en-US" noProof="1"/>
          </a:p>
          <a:p>
            <a:endParaRPr lang="en-US" noProof="1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F6F6-5846-4520-8EA6-DE53C5F0C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99827" y="846814"/>
            <a:ext cx="4025781" cy="2720745"/>
            <a:chOff x="7699827" y="846814"/>
            <a:chExt cx="4025781" cy="272074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About Us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7124" y="4556768"/>
            <a:ext cx="4124325" cy="1800000"/>
          </a:xfrm>
        </p:spPr>
        <p:txBody>
          <a:bodyPr/>
          <a:lstStyle/>
          <a:p>
            <a:pPr algn="l"/>
            <a:r>
              <a:rPr lang="en-US" noProof="1"/>
              <a:t>We sought a product that is efficient, easy to use, and fool proof.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50" y="309489"/>
            <a:ext cx="4993813" cy="5808319"/>
          </a:xfrm>
        </p:spPr>
        <p:txBody>
          <a:bodyPr/>
          <a:lstStyle/>
          <a:p>
            <a:r>
              <a:rPr lang="en-US" sz="3200" dirty="0"/>
              <a:t>Functioning  the program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Data Formatting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52"/>
          </p:nvPr>
        </p:nvSpPr>
        <p:spPr>
          <a:xfrm>
            <a:off x="670907" y="2304272"/>
            <a:ext cx="4283297" cy="3813534"/>
          </a:xfrm>
        </p:spPr>
        <p:txBody>
          <a:bodyPr/>
          <a:lstStyle/>
          <a:p>
            <a:r>
              <a:rPr lang="en-US" dirty="0"/>
              <a:t>The data MUST be entered in the following manner</a:t>
            </a:r>
          </a:p>
          <a:p>
            <a:r>
              <a:rPr lang="en-US" noProof="1"/>
              <a:t>Note the city names as columns headers and row labels</a:t>
            </a:r>
          </a:p>
          <a:p>
            <a:r>
              <a:rPr lang="en-US" noProof="1"/>
              <a:t>An entry in a cell means there is a direct flight between the two cities at the specified cost</a:t>
            </a:r>
          </a:p>
          <a:p>
            <a:r>
              <a:rPr lang="en-US" noProof="1"/>
              <a:t>Empty cells mean there is no direct flight between the two cities</a:t>
            </a:r>
          </a:p>
          <a:p>
            <a:r>
              <a:rPr lang="en-US" noProof="1"/>
              <a:t>During installation, our team will save the directory of your excel file into the program. Refer to user manual if you change the directory path.</a:t>
            </a:r>
            <a:endParaRPr lang="en-US" i="1" noProof="1"/>
          </a:p>
          <a:p>
            <a:pPr marL="0" indent="0">
              <a:buNone/>
            </a:pPr>
            <a:endParaRPr lang="en-US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" r="51698"/>
          <a:stretch/>
        </p:blipFill>
        <p:spPr>
          <a:xfrm>
            <a:off x="6441621" y="1128143"/>
            <a:ext cx="5750379" cy="289606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25218A-CD5C-F041-854F-23E8F4C3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6256410"/>
            <a:ext cx="8077200" cy="2921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67A6338-879C-AD49-9A04-A2F1384F8394}"/>
              </a:ext>
            </a:extLst>
          </p:cNvPr>
          <p:cNvSpPr/>
          <p:nvPr/>
        </p:nvSpPr>
        <p:spPr>
          <a:xfrm rot="392559">
            <a:off x="1598334" y="6170947"/>
            <a:ext cx="2428442" cy="18432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7186025" y="239568"/>
            <a:ext cx="4456700" cy="1610532"/>
          </a:xfrm>
        </p:spPr>
        <p:txBody>
          <a:bodyPr/>
          <a:lstStyle/>
          <a:p>
            <a:r>
              <a:rPr lang="en-US" dirty="0"/>
              <a:t>The Five simple steps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7186025" y="2423512"/>
            <a:ext cx="4456699" cy="3520088"/>
          </a:xfrm>
        </p:spPr>
        <p:txBody>
          <a:bodyPr/>
          <a:lstStyle/>
          <a:p>
            <a:pPr algn="l"/>
            <a:r>
              <a:rPr lang="en-US" noProof="1"/>
              <a:t>Step One: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noProof="1"/>
              <a:t>Open the file titled (Title) &amp; Click the green Play button located at the top of the python file</a:t>
            </a:r>
          </a:p>
          <a:p>
            <a:pPr algn="l"/>
            <a:endParaRPr lang="en-US" noProof="1"/>
          </a:p>
          <a:p>
            <a:pPr algn="l"/>
            <a:r>
              <a:rPr lang="en-US" noProof="1"/>
              <a:t>Step Two: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noProof="1"/>
              <a:t>Enter the  1</a:t>
            </a:r>
            <a:r>
              <a:rPr lang="en-US" baseline="30000" noProof="1"/>
              <a:t>st</a:t>
            </a:r>
            <a:r>
              <a:rPr lang="en-US" noProof="1"/>
              <a:t> cell of the row labels (e.g. A2 from the Texas Airways Example)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703FA-65E2-4E60-B9CE-387169A2F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686550"/>
            <a:ext cx="549275" cy="153988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6</a:t>
            </a:fld>
            <a:endParaRPr lang="en-US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19250" cy="1436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7857"/>
            <a:ext cx="6901543" cy="2160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9537"/>
            <a:ext cx="5686299" cy="2307013"/>
          </a:xfrm>
          <a:prstGeom prst="rect">
            <a:avLst/>
          </a:prstGeom>
        </p:spPr>
      </p:pic>
      <p:sp>
        <p:nvSpPr>
          <p:cNvPr id="19" name="Left Arrow 18"/>
          <p:cNvSpPr/>
          <p:nvPr/>
        </p:nvSpPr>
        <p:spPr>
          <a:xfrm rot="1746942">
            <a:off x="4776343" y="1298544"/>
            <a:ext cx="2858266" cy="48521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rot="625277">
            <a:off x="3381011" y="3514176"/>
            <a:ext cx="3650018" cy="47388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4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7186025" y="239568"/>
            <a:ext cx="4456700" cy="1610532"/>
          </a:xfrm>
        </p:spPr>
        <p:txBody>
          <a:bodyPr/>
          <a:lstStyle/>
          <a:p>
            <a:r>
              <a:rPr lang="en-US" dirty="0"/>
              <a:t>Executing the </a:t>
            </a:r>
            <a:r>
              <a:rPr lang="en-US" dirty="0" err="1"/>
              <a:t>PRogram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7186025" y="2111829"/>
            <a:ext cx="4456699" cy="4267199"/>
          </a:xfrm>
        </p:spPr>
        <p:txBody>
          <a:bodyPr/>
          <a:lstStyle/>
          <a:p>
            <a:pPr algn="l"/>
            <a:r>
              <a:rPr lang="en-US" noProof="1"/>
              <a:t>Step Three:</a:t>
            </a:r>
          </a:p>
          <a:p>
            <a:pPr algn="l"/>
            <a:r>
              <a:rPr lang="en-US" noProof="1"/>
              <a:t>Type in yes when prompted with question to finding distance and path</a:t>
            </a:r>
          </a:p>
          <a:p>
            <a:pPr algn="l"/>
            <a:endParaRPr lang="en-US" noProof="1"/>
          </a:p>
          <a:p>
            <a:pPr algn="l"/>
            <a:r>
              <a:rPr lang="en-US" noProof="1"/>
              <a:t>Step Four:</a:t>
            </a:r>
          </a:p>
          <a:p>
            <a:pPr algn="l"/>
            <a:r>
              <a:rPr lang="en-US" noProof="1"/>
              <a:t>Enter starting city and final destination, separated by a comma and a space in between</a:t>
            </a:r>
          </a:p>
          <a:p>
            <a:pPr algn="l"/>
            <a:endParaRPr lang="en-US" noProof="1"/>
          </a:p>
          <a:p>
            <a:pPr algn="l"/>
            <a:r>
              <a:rPr lang="en-US" noProof="1"/>
              <a:t>Step five</a:t>
            </a:r>
          </a:p>
          <a:p>
            <a:pPr algn="l"/>
            <a:r>
              <a:rPr lang="en-US" noProof="1"/>
              <a:t>When asked to continue, enter yes to find another least-cost flight or no to stop the 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703FA-65E2-4E60-B9CE-387169A2F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686550"/>
            <a:ext cx="549275" cy="153988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7</a:t>
            </a:fld>
            <a:endParaRPr lang="en-US" b="1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2066F-AD6F-0648-8D8C-2ACC22A3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" y="393972"/>
            <a:ext cx="6800235" cy="1477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A22137-1FC2-B148-99E9-20B13006B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0" y="3183321"/>
            <a:ext cx="6829358" cy="847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62FBFA-E493-814E-B8C2-E524DCAE5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4655383"/>
            <a:ext cx="50038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25B7C4-090E-B344-A6B8-93E825209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757" y="5950379"/>
            <a:ext cx="4762500" cy="292100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79FB378E-794D-6A42-BE04-68E28371C165}"/>
              </a:ext>
            </a:extLst>
          </p:cNvPr>
          <p:cNvSpPr/>
          <p:nvPr/>
        </p:nvSpPr>
        <p:spPr>
          <a:xfrm rot="11288911">
            <a:off x="4692592" y="1937575"/>
            <a:ext cx="2375566" cy="1843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F31F478-250F-AE4F-BAE6-7445DA346CEC}"/>
              </a:ext>
            </a:extLst>
          </p:cNvPr>
          <p:cNvSpPr/>
          <p:nvPr/>
        </p:nvSpPr>
        <p:spPr>
          <a:xfrm rot="10263640">
            <a:off x="5794633" y="3608694"/>
            <a:ext cx="1366759" cy="19897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D222130A-3178-4843-BFBB-A2DB875DE7D4}"/>
              </a:ext>
            </a:extLst>
          </p:cNvPr>
          <p:cNvSpPr/>
          <p:nvPr/>
        </p:nvSpPr>
        <p:spPr>
          <a:xfrm rot="11567163">
            <a:off x="5886008" y="4986103"/>
            <a:ext cx="1274640" cy="13223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F82DC35-2B45-2E4E-A082-E68DE6DDF24B}"/>
              </a:ext>
            </a:extLst>
          </p:cNvPr>
          <p:cNvSpPr/>
          <p:nvPr/>
        </p:nvSpPr>
        <p:spPr>
          <a:xfrm rot="8804413">
            <a:off x="5689659" y="5600079"/>
            <a:ext cx="1576706" cy="1635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84EA27-1316-2E4D-A7F3-DBA736E34341}"/>
              </a:ext>
            </a:extLst>
          </p:cNvPr>
          <p:cNvSpPr/>
          <p:nvPr/>
        </p:nvSpPr>
        <p:spPr>
          <a:xfrm>
            <a:off x="3668485" y="1563321"/>
            <a:ext cx="752508" cy="41365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5B976E-C487-E04D-91A7-E915CA77D0A8}"/>
              </a:ext>
            </a:extLst>
          </p:cNvPr>
          <p:cNvSpPr/>
          <p:nvPr/>
        </p:nvSpPr>
        <p:spPr>
          <a:xfrm>
            <a:off x="5402151" y="3700122"/>
            <a:ext cx="1408142" cy="41365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A61C2C7-FA68-5346-84D9-D25A184A4E3C}"/>
              </a:ext>
            </a:extLst>
          </p:cNvPr>
          <p:cNvSpPr/>
          <p:nvPr/>
        </p:nvSpPr>
        <p:spPr>
          <a:xfrm>
            <a:off x="5316945" y="4648845"/>
            <a:ext cx="752508" cy="41365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2FCBF1-5C95-7440-B862-71752405B0BB}"/>
              </a:ext>
            </a:extLst>
          </p:cNvPr>
          <p:cNvSpPr/>
          <p:nvPr/>
        </p:nvSpPr>
        <p:spPr>
          <a:xfrm>
            <a:off x="5368276" y="5864045"/>
            <a:ext cx="752508" cy="41365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2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7186025" y="239568"/>
            <a:ext cx="4456700" cy="1610532"/>
          </a:xfrm>
        </p:spPr>
        <p:txBody>
          <a:bodyPr/>
          <a:lstStyle/>
          <a:p>
            <a:r>
              <a:rPr lang="en-US" dirty="0"/>
              <a:t>Excel Output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7316653" y="2090057"/>
            <a:ext cx="4456699" cy="4267199"/>
          </a:xfrm>
        </p:spPr>
        <p:txBody>
          <a:bodyPr/>
          <a:lstStyle/>
          <a:p>
            <a:pPr algn="l"/>
            <a:r>
              <a:rPr lang="en-US" noProof="1"/>
              <a:t>After you run the program, a history log of the least cost flights you entered is displayed to the excel spreadsheet. </a:t>
            </a:r>
          </a:p>
          <a:p>
            <a:pPr algn="l"/>
            <a:endParaRPr lang="en-US" noProof="1"/>
          </a:p>
          <a:p>
            <a:pPr algn="l"/>
            <a:r>
              <a:rPr lang="en-US" u="sng" noProof="1"/>
              <a:t>Information displayed: </a:t>
            </a:r>
          </a:p>
          <a:p>
            <a:pPr algn="l"/>
            <a:r>
              <a:rPr lang="en-US" noProof="1"/>
              <a:t>Starting flight in column A</a:t>
            </a:r>
          </a:p>
          <a:p>
            <a:pPr algn="l"/>
            <a:r>
              <a:rPr lang="en-US" noProof="1"/>
              <a:t>Destination in column B</a:t>
            </a:r>
          </a:p>
          <a:p>
            <a:pPr algn="l"/>
            <a:r>
              <a:rPr lang="en-US" noProof="1"/>
              <a:t>Total cost in column c</a:t>
            </a:r>
          </a:p>
          <a:p>
            <a:pPr algn="l"/>
            <a:r>
              <a:rPr lang="en-US" noProof="1"/>
              <a:t>Sequence of flights in column D</a:t>
            </a:r>
          </a:p>
          <a:p>
            <a:pPr algn="l"/>
            <a:endParaRPr lang="en-US" noProof="1"/>
          </a:p>
          <a:p>
            <a:pPr algn="l"/>
            <a:endParaRPr lang="en-US" noProof="1"/>
          </a:p>
          <a:p>
            <a:pPr algn="l"/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703FA-65E2-4E60-B9CE-387169A2F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686550"/>
            <a:ext cx="549275" cy="153988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8</a:t>
            </a:fld>
            <a:endParaRPr lang="en-US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49CFF8-FE1C-8E4A-B2DF-A36E58EA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9" y="990601"/>
            <a:ext cx="7069968" cy="4452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C454532-21F3-1D42-A7A7-DEA3250A3A5C}"/>
              </a:ext>
            </a:extLst>
          </p:cNvPr>
          <p:cNvSpPr/>
          <p:nvPr/>
        </p:nvSpPr>
        <p:spPr>
          <a:xfrm>
            <a:off x="83899" y="3733799"/>
            <a:ext cx="6370148" cy="1567543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5B6EF96-95F0-6543-A749-052771CD35F3}"/>
              </a:ext>
            </a:extLst>
          </p:cNvPr>
          <p:cNvSpPr/>
          <p:nvPr/>
        </p:nvSpPr>
        <p:spPr>
          <a:xfrm rot="8273214">
            <a:off x="4922518" y="3081227"/>
            <a:ext cx="2494675" cy="2710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8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335" y="5584"/>
            <a:ext cx="4773665" cy="683536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Outline of demonstrations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01681" y="1772600"/>
            <a:ext cx="3240000" cy="558800"/>
          </a:xfrm>
        </p:spPr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800" b="0" dirty="0"/>
              <a:t>Basic Run Through</a:t>
            </a:r>
            <a:endParaRPr lang="en-US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Show the user how to function the program</a:t>
            </a:r>
            <a:endParaRPr lang="en-US" noProof="1"/>
          </a:p>
          <a:p>
            <a:r>
              <a:rPr lang="en-US" noProof="1"/>
              <a:t>Explain the output in excel </a:t>
            </a:r>
          </a:p>
          <a:p>
            <a:r>
              <a:rPr lang="en-US" noProof="1"/>
              <a:t>Show that it works correctly </a:t>
            </a:r>
          </a:p>
          <a:p>
            <a:pPr lvl="1"/>
            <a:endParaRPr lang="en-US" noProof="1"/>
          </a:p>
          <a:p>
            <a:pPr lvl="1"/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800" b="0" dirty="0"/>
              <a:t>Advanced Run Through</a:t>
            </a:r>
            <a:endParaRPr lang="en-US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Demonstrate Key features</a:t>
            </a:r>
            <a:endParaRPr lang="en-US" noProof="1"/>
          </a:p>
          <a:p>
            <a:r>
              <a:rPr lang="en-US" noProof="1"/>
              <a:t>Key Features:</a:t>
            </a:r>
          </a:p>
          <a:p>
            <a:pPr lvl="1"/>
            <a:r>
              <a:rPr lang="en-US" noProof="1"/>
              <a:t>Will work for any location of the data in the spreadsheet</a:t>
            </a:r>
          </a:p>
          <a:p>
            <a:pPr lvl="1"/>
            <a:r>
              <a:rPr lang="en-US" noProof="1"/>
              <a:t>Output several results for comparison</a:t>
            </a:r>
          </a:p>
          <a:p>
            <a:pPr lvl="1"/>
            <a:r>
              <a:rPr lang="en-US" noProof="1"/>
              <a:t>Erases results each time you run the program</a:t>
            </a:r>
          </a:p>
          <a:p>
            <a:pPr lvl="1"/>
            <a:r>
              <a:rPr lang="en-US" noProof="1"/>
              <a:t>Show how it responds to changes in the number of cities</a:t>
            </a:r>
          </a:p>
          <a:p>
            <a:pPr lvl="1"/>
            <a:endParaRPr lang="en-US" noProof="1"/>
          </a:p>
          <a:p>
            <a:endParaRPr lang="en-US" noProof="1"/>
          </a:p>
          <a:p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23"/>
          </p:nvPr>
        </p:nvSpPr>
        <p:spPr>
          <a:effectLst>
            <a:outerShdw blurRad="50800" dir="5400000" algn="ctr" rotWithShape="0">
              <a:srgbClr val="000000"/>
            </a:outerShdw>
          </a:effectLst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800" b="0" dirty="0"/>
              <a:t>Try to Crash Program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>
          <a:effectLst>
            <a:outerShdw blurRad="50800" dist="50800" dir="5400000" algn="ctr" rotWithShape="0">
              <a:srgbClr val="000000"/>
            </a:outerShdw>
          </a:effectLst>
        </p:spPr>
        <p:txBody>
          <a:bodyPr/>
          <a:lstStyle/>
          <a:p>
            <a:r>
              <a:rPr lang="en-US" dirty="0"/>
              <a:t>Run through scenarios in which it could possibly crash</a:t>
            </a:r>
            <a:endParaRPr lang="en-US" noProof="1"/>
          </a:p>
          <a:p>
            <a:r>
              <a:rPr lang="en-US" noProof="1"/>
              <a:t>Demonstrate durability</a:t>
            </a:r>
          </a:p>
          <a:p>
            <a:r>
              <a:rPr lang="en-US" noProof="1"/>
              <a:t>Show how easy it is to respond in various scenarios. </a:t>
            </a:r>
          </a:p>
          <a:p>
            <a:endParaRPr lang="en-US" noProof="1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56343-8474-456D-AFB4-0D3E683B5C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0</TotalTime>
  <Words>733</Words>
  <Application>Microsoft Macintosh PowerPoint</Application>
  <PresentationFormat>Widescreen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Times New Roman</vt:lpstr>
      <vt:lpstr>Office Theme</vt:lpstr>
      <vt:lpstr>the cheapest flight Package</vt:lpstr>
      <vt:lpstr>The Problem</vt:lpstr>
      <vt:lpstr>Solution</vt:lpstr>
      <vt:lpstr> About Us</vt:lpstr>
      <vt:lpstr>Functioning  the program  Data Formatting</vt:lpstr>
      <vt:lpstr>The Five simple steps </vt:lpstr>
      <vt:lpstr>Executing the PRogram</vt:lpstr>
      <vt:lpstr>Excel Output</vt:lpstr>
      <vt:lpstr>Demonstrations</vt:lpstr>
      <vt:lpstr>Competition Options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samuel.e.smith19@gmail.com</dc:creator>
  <cp:lastModifiedBy/>
  <cp:revision>1</cp:revision>
  <dcterms:created xsi:type="dcterms:W3CDTF">2019-12-03T01:56:06Z</dcterms:created>
  <dcterms:modified xsi:type="dcterms:W3CDTF">2020-09-07T15:46:07Z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2019-06-10T18:54:17.9176888Z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604252e0-c095-4a65-9a87-6891dd7e7adc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